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ubik Medium"/>
      <p:regular r:id="rId38"/>
      <p:bold r:id="rId39"/>
      <p:italic r:id="rId40"/>
      <p:boldItalic r:id="rId41"/>
    </p:embeddedFont>
    <p:embeddedFont>
      <p:font typeface="Rubik Light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Montserrat Medium"/>
      <p:regular r:id="rId50"/>
      <p:bold r:id="rId51"/>
      <p:italic r:id="rId52"/>
      <p:boldItalic r:id="rId53"/>
    </p:embeddedFont>
    <p:embeddedFont>
      <p:font typeface="Montserrat Light"/>
      <p:regular r:id="rId54"/>
      <p:bold r:id="rId55"/>
      <p:italic r:id="rId56"/>
      <p:boldItalic r:id="rId57"/>
    </p:embeddedFont>
    <p:embeddedFont>
      <p:font typeface="Rubik"/>
      <p:regular r:id="rId58"/>
      <p:bold r:id="rId59"/>
      <p:italic r:id="rId60"/>
      <p:boldItalic r:id="rId61"/>
    </p:embeddedFont>
    <p:embeddedFont>
      <p:font typeface="Roboto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italic.fntdata"/><Relationship Id="rId42" Type="http://schemas.openxmlformats.org/officeDocument/2006/relationships/font" Target="fonts/RubikLight-regular.fntdata"/><Relationship Id="rId41" Type="http://schemas.openxmlformats.org/officeDocument/2006/relationships/font" Target="fonts/RubikMedium-boldItalic.fntdata"/><Relationship Id="rId44" Type="http://schemas.openxmlformats.org/officeDocument/2006/relationships/font" Target="fonts/RubikLight-italic.fntdata"/><Relationship Id="rId43" Type="http://schemas.openxmlformats.org/officeDocument/2006/relationships/font" Target="fonts/RubikLight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Rubik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ubikMedium-bold.fntdata"/><Relationship Id="rId38" Type="http://schemas.openxmlformats.org/officeDocument/2006/relationships/font" Target="fonts/RubikMedium-regular.fntdata"/><Relationship Id="rId62" Type="http://schemas.openxmlformats.org/officeDocument/2006/relationships/font" Target="fonts/RobotoMono-regular.fntdata"/><Relationship Id="rId61" Type="http://schemas.openxmlformats.org/officeDocument/2006/relationships/font" Target="fonts/Rubik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ubik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Medium-bold.fntdata"/><Relationship Id="rId50" Type="http://schemas.openxmlformats.org/officeDocument/2006/relationships/font" Target="fonts/MontserratMedium-regular.fntdata"/><Relationship Id="rId53" Type="http://schemas.openxmlformats.org/officeDocument/2006/relationships/font" Target="fonts/MontserratMedium-boldItalic.fntdata"/><Relationship Id="rId52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Light-bold.fntdata"/><Relationship Id="rId10" Type="http://schemas.openxmlformats.org/officeDocument/2006/relationships/slide" Target="slides/slide4.xml"/><Relationship Id="rId54" Type="http://schemas.openxmlformats.org/officeDocument/2006/relationships/font" Target="fonts/MontserratLight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Light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Light-italic.fntdata"/><Relationship Id="rId15" Type="http://schemas.openxmlformats.org/officeDocument/2006/relationships/slide" Target="slides/slide9.xml"/><Relationship Id="rId59" Type="http://schemas.openxmlformats.org/officeDocument/2006/relationships/font" Target="fonts/Rubik-bold.fntdata"/><Relationship Id="rId14" Type="http://schemas.openxmlformats.org/officeDocument/2006/relationships/slide" Target="slides/slide8.xml"/><Relationship Id="rId58" Type="http://schemas.openxmlformats.org/officeDocument/2006/relationships/font" Target="fonts/Rubik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27ba2f17e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27ba2f17e_1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27cfd23b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27cfd23b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Quem nunca viveu esta situação?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Descrever os passos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São sintomas de um código ruim, confuso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27cfd23b2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27cfd23b2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Gestão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 se a gente colocar mais 1 dev?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 mais uns 2? Ou 4?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“Socar” mais devs no projeto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Lembrar do "The Mythical Man-Month"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Devs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Reboot geralmente é do tipo big-bang, tudo ou nada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27cfd23b2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27cfd23b2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7ba2f17e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27ba2f17e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É culpa nossa o código ter chegado ao ponto da insustentabilidade?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Quem a gestão consulta (às vezes, ao menos!!!) para tratar de prazos?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Quem estima as tarefas em cada sprint planning e refinamento?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27cfd23b2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27cfd23b2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</a:t>
            </a:r>
            <a:r>
              <a:rPr lang="en"/>
              <a:t>ode um médico não lavar as mãos antes de entrar em uma cirurgia?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Defender o código cabe a cada dev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Clean Architecture fala algo semelhante sobre defender a arquitetura, “brigar” por ela, se preciso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sprint exclusiva para correção de débitos técnicos nunca virá!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27cfd23b2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27cfd23b2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27cfd23b2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27cfd23b2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27cfd23b2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27cfd23b2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27cfd23b2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27cfd23b2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27cfd23b2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27cfd23b2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27cfd23b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27cfd23b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27cfd23b2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27cfd23b2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6F6F4"/>
                </a:solidFill>
                <a:highlight>
                  <a:srgbClr val="282A36"/>
                </a:highlight>
                <a:latin typeface="Courier New"/>
                <a:ea typeface="Courier New"/>
                <a:cs typeface="Courier New"/>
                <a:sym typeface="Courier New"/>
              </a:rPr>
              <a:t>Sempre se perguntar se outro dev conseguirá entender o teu código</a:t>
            </a:r>
            <a:endParaRPr sz="1050">
              <a:solidFill>
                <a:srgbClr val="F6F6F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27cfd23b2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27cfd23b2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- Que se importa com o quê? Com o outro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- Código deixado, ou seja, código entregue. O código não é nosso.</a:t>
            </a:r>
            <a:endParaRPr sz="1150">
              <a:solidFill>
                <a:srgbClr val="F6F6F4"/>
              </a:solidFill>
              <a:highlight>
                <a:srgbClr val="282A36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27cfd23b2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27cfd23b2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- Que se importa com o quê? Com o outro</a:t>
            </a:r>
            <a:endParaRPr sz="11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</a:rPr>
              <a:t>- Código deixado, ou seja, código entregue. O código não é nosso.</a:t>
            </a:r>
            <a:endParaRPr sz="1150">
              <a:solidFill>
                <a:srgbClr val="F6F6F4"/>
              </a:solidFill>
              <a:highlight>
                <a:srgbClr val="282A36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28d8015a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28d8015a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27cfd23b2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27cfd23b2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27cfd23b2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27cfd23b2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Código que se importa!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27cfd23b2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27cfd23b2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Broken</a:t>
            </a:r>
            <a:r>
              <a:rPr lang="en"/>
              <a:t> Windows Theory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artigo de 1982 com o título "Broken Windows" de James Q. Wilson e George L. Kelling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 título provém dos seguintes exemplos: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"Considere um edifício com algumas janelas quebradas. Se as janelas não forem reparadas, a tendência é que vândalos quebrem mais janelas. Após algum tempo, poderão entrar no edifício e, se ele estiver desocupado, torna-se uma "ocupação" ou até incendeiam o edifício.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Relação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27cfd23b2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27cfd23b2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Não basta escrever código novo limpo, é preciso melhorar o código antigo ao seu redor.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27ba2f17e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27ba2f17e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27ba2f17e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27ba2f17e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Lembrar que não existe analista de sistemas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LGPD - documento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27cfd23b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27cfd23b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27ba2f17e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27ba2f17e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27ba2f17e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327ba2f17e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27ba2f17e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27ba2f17e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27ba2f17e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27ba2f17e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Mudança de mindset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Entender porquê é importante o código sempre limpo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27ba2f17e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27ba2f17e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27ba2f17e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27ba2f17e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Código ruim mexe até com nossas emoções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Imagine um pintor que aprendeu a pintar por conta própria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Ele é bom, faz obras bonitas, e dá o melhor de si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Mas ainda lhe falta técnica para ter obras maravilhosas, estonteantes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Ele estuda pintura com o auxílio de um grande mestre e aprimora sua técnica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Agora, naturalmente, passa a pintar de forma mais técnica, sem que isso lhe exija esforço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Assim é com a escrita de código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27cfd23b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27cfd23b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Qual o custo de um código confuso?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Horas de trabalho de si e do outro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Tem algum ganho em escrever código ruim?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28d8015a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28d8015a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Validador de CPF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0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0" y="4575253"/>
            <a:ext cx="7599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01 1">
  <p:cSld name="TITLE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0" y="4575253"/>
            <a:ext cx="7599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863"/>
              </a:buClr>
              <a:buSzPts val="500"/>
              <a:buFont typeface="Rubik"/>
              <a:buNone/>
              <a:defRPr sz="500">
                <a:solidFill>
                  <a:srgbClr val="69686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Apresentação" showMasterSp="0">
  <p:cSld name="TITLE_AND_BODY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5" name="Google Shape;55;p15"/>
          <p:cNvPicPr preferRelativeResize="0"/>
          <p:nvPr/>
        </p:nvPicPr>
        <p:blipFill rotWithShape="1">
          <a:blip r:embed="rId2">
            <a:alphaModFix/>
          </a:blip>
          <a:srcRect b="4830" l="20286" r="0" t="998"/>
          <a:stretch/>
        </p:blipFill>
        <p:spPr>
          <a:xfrm flipH="1">
            <a:off x="5" y="0"/>
            <a:ext cx="9143045" cy="514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" name="Google Shape;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76" y="635801"/>
            <a:ext cx="512578" cy="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/>
        </p:nvSpPr>
        <p:spPr>
          <a:xfrm>
            <a:off x="7237492" y="660453"/>
            <a:ext cx="1238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ubik Light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healthcare’s next move</a:t>
            </a:r>
            <a:endParaRPr sz="800"/>
          </a:p>
        </p:txBody>
      </p:sp>
    </p:spTree>
  </p:cSld>
  <p:clrMapOvr>
    <a:masterClrMapping/>
  </p:clrMapOvr>
  <p:extLst>
    <p:ext uri="{DCECCB84-F9BA-43D5-87BE-67443E8EF086}">
      <p15:sldGuideLst>
        <p15:guide id="1" pos="418">
          <p15:clr>
            <a:srgbClr val="FA7B17"/>
          </p15:clr>
        </p15:guide>
        <p15:guide id="2" pos="5342">
          <p15:clr>
            <a:srgbClr val="FA7B17"/>
          </p15:clr>
        </p15:guide>
        <p15:guide id="3" orient="horz" pos="391">
          <p15:clr>
            <a:srgbClr val="FA7B17"/>
          </p15:clr>
        </p15:guide>
        <p15:guide id="4" orient="horz" pos="2889">
          <p15:clr>
            <a:srgbClr val="FA7B17"/>
          </p15:clr>
        </p15:guide>
        <p15:guide id="5" pos="1542">
          <p15:clr>
            <a:srgbClr val="FA7B17"/>
          </p15:clr>
        </p15:guide>
        <p15:guide id="6" pos="1685">
          <p15:clr>
            <a:srgbClr val="FA7B17"/>
          </p15:clr>
        </p15:guide>
        <p15:guide id="7" pos="2808">
          <p15:clr>
            <a:srgbClr val="FA7B17"/>
          </p15:clr>
        </p15:guide>
        <p15:guide id="8" pos="2952">
          <p15:clr>
            <a:srgbClr val="FA7B17"/>
          </p15:clr>
        </p15:guide>
        <p15:guide id="9" pos="4075">
          <p15:clr>
            <a:srgbClr val="FA7B17"/>
          </p15:clr>
        </p15:guide>
        <p15:guide id="10" pos="4218">
          <p15:clr>
            <a:srgbClr val="FA7B17"/>
          </p15:clr>
        </p15:guide>
        <p15:guide id="11" orient="horz" pos="162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9004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-10" y="0"/>
            <a:ext cx="685577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13" y="169895"/>
            <a:ext cx="3381474" cy="12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type="ctrTitle"/>
          </p:nvPr>
        </p:nvSpPr>
        <p:spPr>
          <a:xfrm>
            <a:off x="388925" y="2479525"/>
            <a:ext cx="2700300" cy="11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73675"/>
            <a:ext cx="2714603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8"/>
          <p:cNvSpPr txBox="1"/>
          <p:nvPr/>
        </p:nvSpPr>
        <p:spPr>
          <a:xfrm>
            <a:off x="2412725" y="1096700"/>
            <a:ext cx="63171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0" y="4858200"/>
            <a:ext cx="2818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Healthcare’s next move</a:t>
            </a:r>
            <a:endParaRPr sz="9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9"/>
            <a:ext cx="9144000" cy="117871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511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/>
          <p:nvPr>
            <p:ph type="title"/>
          </p:nvPr>
        </p:nvSpPr>
        <p:spPr>
          <a:xfrm>
            <a:off x="6147500" y="1140100"/>
            <a:ext cx="27156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b="0"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0"/>
          <p:cNvSpPr txBox="1"/>
          <p:nvPr/>
        </p:nvSpPr>
        <p:spPr>
          <a:xfrm>
            <a:off x="0" y="4858200"/>
            <a:ext cx="2818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Healthcare’s next move</a:t>
            </a:r>
            <a:endParaRPr sz="9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Capítulo 04" showMasterSp="0">
  <p:cSld name="TITLE_AND_BODY_2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225404" y="4771919"/>
            <a:ext cx="2544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indent="0" lvl="1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indent="0" lvl="2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indent="0" lvl="3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indent="0" lvl="4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indent="0" lvl="5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indent="0" lvl="6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indent="0" lvl="7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indent="0" lvl="8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  <a:defRPr sz="40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1"/>
          <p:cNvSpPr txBox="1"/>
          <p:nvPr/>
        </p:nvSpPr>
        <p:spPr>
          <a:xfrm>
            <a:off x="664200" y="280157"/>
            <a:ext cx="1033500" cy="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healthcare’s next move</a:t>
            </a:r>
            <a:endParaRPr sz="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1" name="Google Shape;9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6562" y="257071"/>
            <a:ext cx="443240" cy="16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17608" l="0" r="0" t="17608"/>
          <a:stretch/>
        </p:blipFill>
        <p:spPr>
          <a:xfrm>
            <a:off x="0" y="621225"/>
            <a:ext cx="9143998" cy="39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18">
          <p15:clr>
            <a:srgbClr val="FA7B17"/>
          </p15:clr>
        </p15:guide>
        <p15:guide id="2" pos="5342">
          <p15:clr>
            <a:srgbClr val="FA7B17"/>
          </p15:clr>
        </p15:guide>
        <p15:guide id="3" orient="horz" pos="391">
          <p15:clr>
            <a:srgbClr val="FA7B17"/>
          </p15:clr>
        </p15:guide>
        <p15:guide id="4" orient="horz" pos="2889">
          <p15:clr>
            <a:srgbClr val="FA7B17"/>
          </p15:clr>
        </p15:guide>
        <p15:guide id="5" pos="1542">
          <p15:clr>
            <a:srgbClr val="FA7B17"/>
          </p15:clr>
        </p15:guide>
        <p15:guide id="6" pos="1685">
          <p15:clr>
            <a:srgbClr val="FA7B17"/>
          </p15:clr>
        </p15:guide>
        <p15:guide id="7" pos="2808">
          <p15:clr>
            <a:srgbClr val="FA7B17"/>
          </p15:clr>
        </p15:guide>
        <p15:guide id="8" pos="2952">
          <p15:clr>
            <a:srgbClr val="FA7B17"/>
          </p15:clr>
        </p15:guide>
        <p15:guide id="9" pos="4075">
          <p15:clr>
            <a:srgbClr val="FA7B17"/>
          </p15:clr>
        </p15:guide>
        <p15:guide id="10" pos="4218">
          <p15:clr>
            <a:srgbClr val="FA7B17"/>
          </p15:clr>
        </p15:guide>
        <p15:guide id="11" orient="horz" pos="1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 txBox="1"/>
          <p:nvPr/>
        </p:nvSpPr>
        <p:spPr>
          <a:xfrm>
            <a:off x="0" y="4858200"/>
            <a:ext cx="2818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Healthcare’s next move</a:t>
            </a:r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/>
        </p:nvSpPr>
        <p:spPr>
          <a:xfrm>
            <a:off x="665838" y="1592350"/>
            <a:ext cx="31344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30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Código Limpo </a:t>
            </a:r>
            <a:endParaRPr sz="30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30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Robert C. Martin</a:t>
            </a:r>
            <a:endParaRPr sz="30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t/>
            </a:r>
            <a:endParaRPr sz="27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22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rPr>
              <a:t>Capítulo 1: Código Limpo</a:t>
            </a:r>
            <a:endParaRPr sz="2200">
              <a:solidFill>
                <a:srgbClr val="FFFFFF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98" name="Google Shape;98;p22"/>
          <p:cNvSpPr txBox="1"/>
          <p:nvPr/>
        </p:nvSpPr>
        <p:spPr>
          <a:xfrm>
            <a:off x="7430004" y="4482975"/>
            <a:ext cx="1066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Rubik Light"/>
              <a:buNone/>
            </a:pPr>
            <a:r>
              <a:rPr lang="en" sz="7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07/06/2022</a:t>
            </a:r>
            <a:endParaRPr sz="500"/>
          </a:p>
        </p:txBody>
      </p:sp>
      <p:sp>
        <p:nvSpPr>
          <p:cNvPr id="99" name="Google Shape;99;p22"/>
          <p:cNvSpPr txBox="1"/>
          <p:nvPr/>
        </p:nvSpPr>
        <p:spPr>
          <a:xfrm>
            <a:off x="665837" y="4095800"/>
            <a:ext cx="25770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ubik Light"/>
              <a:buNone/>
            </a:pPr>
            <a:r>
              <a:rPr lang="en" sz="16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Daniel Pereira Volpato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nunca…</a:t>
            </a:r>
            <a:endParaRPr/>
          </a:p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🚀 </a:t>
            </a:r>
            <a:r>
              <a:rPr lang="en"/>
              <a:t>Equipe começa rápida, entregando</a:t>
            </a:r>
            <a:br>
              <a:rPr lang="en"/>
            </a:br>
            <a:r>
              <a:rPr lang="en"/>
              <a:t> muito 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🐢 </a:t>
            </a:r>
            <a:r>
              <a:rPr lang="en"/>
              <a:t>Depois de algum tempo começa a</a:t>
            </a:r>
            <a:br>
              <a:rPr lang="en"/>
            </a:br>
            <a:r>
              <a:rPr lang="en"/>
              <a:t> andar a passos de tartaruga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alteração em um ponto de código causa falha em 2 ou 3 lugares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nenhuma mudança é trivial!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adicionar ou modificar código exige passar por remendos e gambiarras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🤷‍♂️</a:t>
            </a:r>
            <a:r>
              <a:rPr lang="en"/>
              <a:t> Tempo passa e a confusão aumenta ⇒ produtividade diminui cada vez mais</a:t>
            </a:r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463" y="647013"/>
            <a:ext cx="43910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“solução”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463" y="647013"/>
            <a:ext cx="439102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311700" y="1152475"/>
            <a:ext cx="85206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Solução da gestão: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 </a:t>
            </a: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👨‍💻</a:t>
            </a:r>
            <a:endParaRPr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11700" y="2149350"/>
            <a:ext cx="8520600" cy="24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Produtividade não escala!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Solução dos devs: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‘reboot’ do projeto </a:t>
            </a: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💣</a:t>
            </a: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💣💣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Ciclo se repete  </a:t>
            </a: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🔄</a:t>
            </a:r>
            <a:endParaRPr/>
          </a:p>
        </p:txBody>
      </p:sp>
      <p:sp>
        <p:nvSpPr>
          <p:cNvPr id="172" name="Google Shape;172;p32"/>
          <p:cNvSpPr txBox="1"/>
          <p:nvPr/>
        </p:nvSpPr>
        <p:spPr>
          <a:xfrm>
            <a:off x="1654143" y="1532728"/>
            <a:ext cx="94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👩‍💻👨‍💻</a:t>
            </a:r>
            <a:endParaRPr/>
          </a:p>
        </p:txBody>
      </p:sp>
      <p:sp>
        <p:nvSpPr>
          <p:cNvPr id="173" name="Google Shape;173;p32"/>
          <p:cNvSpPr txBox="1"/>
          <p:nvPr/>
        </p:nvSpPr>
        <p:spPr>
          <a:xfrm>
            <a:off x="2416150" y="1532736"/>
            <a:ext cx="173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👩‍💻👨‍💻</a:t>
            </a: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👩‍💻👨‍💻</a:t>
            </a:r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3940150" y="1532736"/>
            <a:ext cx="439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👩‍💻👨‍💻👩‍💻👨‍💻</a:t>
            </a: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👩‍💻👨‍💻👩‍💻👨‍💻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Mudança de atitude</a:t>
            </a:r>
            <a:endParaRPr/>
          </a:p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poderia essa zona ser culpa nossa?</a:t>
            </a:r>
            <a:endParaRPr/>
          </a:p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311700" y="694825"/>
            <a:ext cx="4260300" cy="37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“Nossa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cumplicidade</a:t>
            </a:r>
            <a:r>
              <a:rPr lang="en" sz="1600"/>
              <a:t> no planejamento do projeto é tamanha que compartilhamos de uma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grande parcela da responsabilidade </a:t>
            </a:r>
            <a:r>
              <a:rPr lang="en" sz="1600"/>
              <a:t>em caso de falhas; especialmente se estas forem em relação a um código ruim.”</a:t>
            </a: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300" y="582750"/>
            <a:ext cx="3978000" cy="39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311700" y="1152475"/>
            <a:ext cx="42603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Gestores protegem os prazos e requisitos com paixão</a:t>
            </a:r>
            <a:endParaRPr sz="1200"/>
          </a:p>
        </p:txBody>
      </p:sp>
      <p:sp>
        <p:nvSpPr>
          <p:cNvPr id="194" name="Google Shape;19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35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Atitude</a:t>
            </a:r>
            <a:endParaRPr/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311700" y="2177150"/>
            <a:ext cx="4260300" cy="25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“A sua [função como dev] é </a:t>
            </a:r>
            <a:r>
              <a:rPr b="1" lang="en" sz="16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proteger</a:t>
            </a:r>
            <a:r>
              <a:rPr b="1" lang="en" sz="1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o código com essa </a:t>
            </a:r>
            <a:r>
              <a:rPr b="1" lang="en" sz="16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mesma paixão</a:t>
            </a:r>
            <a:r>
              <a:rPr b="1" lang="en" sz="1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.”</a:t>
            </a:r>
            <a:endParaRPr b="1" sz="16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“não é profissional que programadores cedam à vontade dos gerentes que não entendem os riscos de se gerar códigos confusos.”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Late equals never!</a:t>
            </a:r>
            <a:endParaRPr b="1" sz="16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275" y="558550"/>
            <a:ext cx="3157570" cy="419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Grande Dilema</a:t>
            </a:r>
            <a:endParaRPr/>
          </a:p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Sabemos que bagunças anteriores reduzem o desempenho.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Mas nos sentimos pressionados a cometer essas mesmas bagunças para cumprir os prazos.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Onde está o erro?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um código bagunçado não ajuda a cumprir o prazo, mas reduz a velocidade de trabalho e nos faz perder o prazo.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“A única maneira de isso não acontecer — a única maneira de </a:t>
            </a:r>
            <a:b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ir mais rápido — é sempre manter o código limpo.”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Limpo</a:t>
            </a:r>
            <a:endParaRPr/>
          </a:p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você, o que é um</a:t>
            </a:r>
            <a:b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4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código limpo</a:t>
            </a: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Algumas definições</a:t>
            </a:r>
            <a:endParaRPr/>
          </a:p>
        </p:txBody>
      </p:sp>
      <p:sp>
        <p:nvSpPr>
          <p:cNvPr id="221" name="Google Shape;22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</a:t>
            </a:r>
            <a:r>
              <a:rPr lang="en"/>
              <a:t>Gosto do meu código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elegante e eficiente</a:t>
            </a:r>
            <a:r>
              <a:rPr lang="en"/>
              <a:t>.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lógica deve ser direta</a:t>
            </a:r>
            <a:r>
              <a:rPr lang="en"/>
              <a:t> para dificultar o encobrimento de bugs, as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dependências devem ser mínimas</a:t>
            </a:r>
            <a:r>
              <a:rPr lang="en"/>
              <a:t> para facilitar a manutenção, 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tratamento de erro deve ser completo</a:t>
            </a:r>
            <a:r>
              <a:rPr lang="en"/>
              <a:t> de acordo com uma estratégia clara e o desempenho deve ser próximo do mais eficiente, de modo a não incitar as pessoas a tornarem o código confuso com otimizações sorrateiras. O </a:t>
            </a:r>
            <a:r>
              <a:rPr b="1" lang="en" u="sng">
                <a:latin typeface="Montserrat"/>
                <a:ea typeface="Montserrat"/>
                <a:cs typeface="Montserrat"/>
                <a:sym typeface="Montserrat"/>
              </a:rPr>
              <a:t>código limpo faz bem apenas uma coisa</a:t>
            </a:r>
            <a:r>
              <a:rPr lang="en"/>
              <a:t>.”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— Bjarne Stroustrup, criador do C++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Algumas definições</a:t>
            </a:r>
            <a:endParaRPr/>
          </a:p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“Um código limpo é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simples e direto</a:t>
            </a:r>
            <a:r>
              <a:rPr lang="en"/>
              <a:t>. Ele é tão bem legível quanto uma prosa bem escrita. Ele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jamais torna confuso o objetivo</a:t>
            </a:r>
            <a:r>
              <a:rPr lang="en"/>
              <a:t> do desenvolvedor. Pelo contrário, ele está repleto de abstrações claras e linhas de controle objetivas.”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— </a:t>
            </a:r>
            <a:r>
              <a:rPr lang="en"/>
              <a:t>Grady Booch, autor de </a:t>
            </a:r>
            <a:r>
              <a:rPr i="1" lang="en"/>
              <a:t>Object Oriented Analysis and Design with Applications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Autor</a:t>
            </a:r>
            <a:endParaRPr/>
          </a:p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Algumas definições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Código limpo pode ser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lido e melhorado por um outro desenvolvedor</a:t>
            </a:r>
            <a:r>
              <a:rPr lang="en"/>
              <a:t>, que não seja seu criador. Ele tem testes de unidade e de aceitação e nomes significativos; ele oferece apenas uma maneira, e não várias, de se fazer uma coisa; possui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poucas dependências</a:t>
            </a:r>
            <a:r>
              <a:rPr lang="en"/>
              <a:t>, as quais são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explicitamente declaradas</a:t>
            </a:r>
            <a:r>
              <a:rPr lang="en"/>
              <a:t> e oferecem uma API mínima e clara. O código deve ser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intelígivel</a:t>
            </a:r>
            <a:r>
              <a:rPr lang="en"/>
              <a:t> pois, dependendo da linguagem, nem toda informação necessária pode ser expressa no código em si.”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— </a:t>
            </a:r>
            <a:r>
              <a:rPr lang="en"/>
              <a:t>Dave Thomas, fundador da OTI e pai do Eclipse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Algumas definições</a:t>
            </a:r>
            <a:endParaRPr/>
          </a:p>
        </p:txBody>
      </p:sp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“Eu poderia listar todas as qualidades que vejo em um código limpo, mas há uma predominante que leva a todas as outras.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Um código limpo sempre parece que foi escrito por alguém que se importa</a:t>
            </a:r>
            <a:r>
              <a:rPr lang="en"/>
              <a:t>. Não há nada óbvio que se possa fazer para torná-lo melhor.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Tudo foi pensado</a:t>
            </a:r>
            <a:r>
              <a:rPr lang="en"/>
              <a:t> pelo autor do código, e se tentar pensar em algumas melhorias, você acabará voltando ao início, ou seja,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apreciando o código deixado para você</a:t>
            </a:r>
            <a:r>
              <a:rPr lang="en"/>
              <a:t> por alguém que se importa bastante com a criação [‘craft’].”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— </a:t>
            </a:r>
            <a:r>
              <a:rPr lang="en"/>
              <a:t>Michael Feathers, autor de </a:t>
            </a:r>
            <a:r>
              <a:rPr i="1" lang="en"/>
              <a:t>Working Effectively with Legacy Code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Algumas definições</a:t>
            </a:r>
            <a:endParaRPr/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“Você sabe que está criando um código limpo quando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cada rotina que você lê se mostra como você esperava</a:t>
            </a:r>
            <a:r>
              <a:rPr lang="en"/>
              <a:t>. Você pode chamar de código belo quando ele também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faz parecer que a linguagem foi feita para o problema</a:t>
            </a:r>
            <a:r>
              <a:rPr lang="en"/>
              <a:t>.”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— </a:t>
            </a:r>
            <a:r>
              <a:rPr lang="en"/>
              <a:t>Ward Cunningham, co-criador da XP, líder da Smalltalk e da Orientação a Objetos</a:t>
            </a:r>
            <a:endParaRPr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exemplo</a:t>
            </a:r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 rotWithShape="1">
          <a:blip r:embed="rId3">
            <a:alphaModFix/>
          </a:blip>
          <a:srcRect b="48788" l="0" r="0" t="0"/>
          <a:stretch/>
        </p:blipFill>
        <p:spPr>
          <a:xfrm>
            <a:off x="0" y="570825"/>
            <a:ext cx="4572001" cy="38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 rotWithShape="1">
          <a:blip r:embed="rId3">
            <a:alphaModFix/>
          </a:blip>
          <a:srcRect b="0" l="0" r="0" t="51210"/>
          <a:stretch/>
        </p:blipFill>
        <p:spPr>
          <a:xfrm>
            <a:off x="4572000" y="1502873"/>
            <a:ext cx="4572001" cy="36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4"/>
          <p:cNvSpPr txBox="1"/>
          <p:nvPr/>
        </p:nvSpPr>
        <p:spPr>
          <a:xfrm>
            <a:off x="157600" y="4375675"/>
            <a:ext cx="40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Fonte: Curso Clean Code e Clean Architecture - Rodrigo Branas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Princípios</a:t>
            </a:r>
            <a:endParaRPr/>
          </a:p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3600"/>
              <a:t>10</a:t>
            </a:r>
            <a:r>
              <a:rPr lang="en"/>
              <a:t>:1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Proporção entre leitura e escrita de código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Escrever código implica em ler e entender o contexto adjacente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6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Escreva código para ser lido</a:t>
            </a:r>
            <a:endParaRPr/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2973875"/>
            <a:ext cx="8160900" cy="14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lang="en" sz="1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se quiser que seu código seja de fácil escrita, </a:t>
            </a:r>
            <a:br>
              <a:rPr b="1" lang="en" sz="1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torne-o de </a:t>
            </a:r>
            <a:br>
              <a:rPr b="1" lang="en" sz="1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3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fácil leitura</a:t>
            </a:r>
            <a:r>
              <a:rPr b="1" lang="en" sz="16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.”</a:t>
            </a:r>
            <a:endParaRPr sz="16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Janelas quebradas e código sujo</a:t>
            </a:r>
            <a:endParaRPr/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50" y="647025"/>
            <a:ext cx="5588900" cy="41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Regra de escoteiro</a:t>
            </a:r>
            <a:endParaRPr/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625" y="584228"/>
            <a:ext cx="4674750" cy="31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8"/>
          <p:cNvSpPr txBox="1"/>
          <p:nvPr>
            <p:ph idx="1" type="body"/>
          </p:nvPr>
        </p:nvSpPr>
        <p:spPr>
          <a:xfrm>
            <a:off x="311700" y="3962175"/>
            <a:ext cx="85206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Deixe a área do acampamento mais limpa do que como você a encontrou.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Resumo</a:t>
            </a:r>
            <a:endParaRPr/>
          </a:p>
        </p:txBody>
      </p:sp>
      <p:sp>
        <p:nvSpPr>
          <p:cNvPr id="286" name="Google Shape;28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Resumo</a:t>
            </a:r>
            <a:endParaRPr/>
          </a:p>
        </p:txBody>
      </p:sp>
      <p:sp>
        <p:nvSpPr>
          <p:cNvPr id="292" name="Google Shape;29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Lembre-se: Late equals never!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Defenda os interesses do código frente às demandas de projeto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Escreva código para ser lido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Coloque-se no papel de outro dev lendo seu código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Regra de escoteiro</a:t>
            </a:r>
            <a:endParaRPr sz="1800"/>
          </a:p>
        </p:txBody>
      </p:sp>
      <p:sp>
        <p:nvSpPr>
          <p:cNvPr id="293" name="Google Shape;29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C. Martin (Uncle Bob)</a:t>
            </a:r>
            <a:endParaRPr/>
          </a:p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4646125" y="946925"/>
            <a:ext cx="431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Profissional de softwares desde 1970 e consultor internacional de software desde 1990. Ele é o fundador e o presidente da Mentor Object Inc., uma equipe de consultores experientes que orientam seus clientes no mundo todo. Foi um dos fundadores do Manifesto Ágil.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912425"/>
            <a:ext cx="4216253" cy="3318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1"/>
          <p:cNvPicPr preferRelativeResize="0"/>
          <p:nvPr/>
        </p:nvPicPr>
        <p:blipFill rotWithShape="1">
          <a:blip r:embed="rId3">
            <a:alphaModFix/>
          </a:blip>
          <a:srcRect b="22094" l="0" r="0" t="0"/>
          <a:stretch/>
        </p:blipFill>
        <p:spPr>
          <a:xfrm>
            <a:off x="0" y="621225"/>
            <a:ext cx="9144000" cy="425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1"/>
          <p:cNvSpPr txBox="1"/>
          <p:nvPr/>
        </p:nvSpPr>
        <p:spPr>
          <a:xfrm>
            <a:off x="2261550" y="1734900"/>
            <a:ext cx="46209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ubik Medium"/>
              <a:buNone/>
            </a:pPr>
            <a:r>
              <a:rPr lang="en" sz="35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Dúvidas e discussões</a:t>
            </a:r>
            <a:endParaRPr sz="35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00" name="Google Shape;300;p51"/>
          <p:cNvSpPr txBox="1"/>
          <p:nvPr>
            <p:ph idx="12" type="sldNum"/>
          </p:nvPr>
        </p:nvSpPr>
        <p:spPr>
          <a:xfrm>
            <a:off x="8225404" y="4771919"/>
            <a:ext cx="254400" cy="241500"/>
          </a:xfrm>
          <a:prstGeom prst="rect">
            <a:avLst/>
          </a:prstGeom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Rubik Medium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/>
          <p:nvPr/>
        </p:nvSpPr>
        <p:spPr>
          <a:xfrm>
            <a:off x="0" y="0"/>
            <a:ext cx="9144000" cy="142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ubik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Imagem" id="306" name="Google Shape;306;p52"/>
          <p:cNvPicPr preferRelativeResize="0"/>
          <p:nvPr/>
        </p:nvPicPr>
        <p:blipFill rotWithShape="1">
          <a:blip r:embed="rId3">
            <a:alphaModFix/>
          </a:blip>
          <a:srcRect b="12219" l="0" r="0" t="0"/>
          <a:stretch/>
        </p:blipFill>
        <p:spPr>
          <a:xfrm>
            <a:off x="0" y="628650"/>
            <a:ext cx="9144000" cy="4514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" id="307" name="Google Shape;30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0663" y="2241023"/>
            <a:ext cx="2630003" cy="64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O primeiro capítulo conduz o leitor a </a:t>
            </a:r>
            <a:br>
              <a:rPr lang="en" sz="1900"/>
            </a:b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perceber o impacto de um código ruim para uma organização </a:t>
            </a:r>
            <a:br>
              <a:rPr lang="en" sz="1900"/>
            </a:br>
            <a:r>
              <a:rPr lang="en" sz="1900"/>
              <a:t>e</a:t>
            </a:r>
            <a:br>
              <a:rPr lang="en" sz="1900"/>
            </a:b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como se portar diante da pressão por entregas rápidas</a:t>
            </a:r>
            <a:r>
              <a:rPr lang="en" sz="1900"/>
              <a:t> vs. um código limpo.</a:t>
            </a:r>
            <a:endParaRPr sz="1900"/>
          </a:p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Ruim e Confuso</a:t>
            </a:r>
            <a:endParaRPr/>
          </a:p>
        </p:txBody>
      </p:sp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Ruim</a:t>
            </a:r>
            <a:endParaRPr/>
          </a:p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311700" y="3733575"/>
            <a:ext cx="85206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“um bom código importa, pois tivemos de</a:t>
            </a:r>
            <a:b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lidar com a falta dele por muito tempo”</a:t>
            </a:r>
            <a:endParaRPr b="1"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8"/>
          <p:cNvPicPr preferRelativeResize="0"/>
          <p:nvPr/>
        </p:nvPicPr>
        <p:blipFill rotWithShape="1">
          <a:blip r:embed="rId3">
            <a:alphaModFix/>
          </a:blip>
          <a:srcRect b="47476" l="0" r="0" t="0"/>
          <a:stretch/>
        </p:blipFill>
        <p:spPr>
          <a:xfrm>
            <a:off x="1136800" y="1151475"/>
            <a:ext cx="6870375" cy="21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Custo de um Código Confuso</a:t>
            </a:r>
            <a:endParaRPr/>
          </a:p>
        </p:txBody>
      </p:sp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1486800" y="1152475"/>
            <a:ext cx="6170400" cy="2401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Dear maintainer: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Once you are done trying to 'optimize' this routine,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and have realized what a terrible mistake that was,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please increment the following counter as a warning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to the next guy: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 total_hours_wasted_here = 25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//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219025" y="74325"/>
            <a:ext cx="775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30"/>
          <p:cNvPicPr preferRelativeResize="0"/>
          <p:nvPr/>
        </p:nvPicPr>
        <p:blipFill rotWithShape="1">
          <a:blip r:embed="rId3">
            <a:alphaModFix/>
          </a:blip>
          <a:srcRect b="47221" l="4584" r="4100" t="6546"/>
          <a:stretch/>
        </p:blipFill>
        <p:spPr>
          <a:xfrm>
            <a:off x="0" y="0"/>
            <a:ext cx="4556075" cy="348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 rotWithShape="1">
          <a:blip r:embed="rId3">
            <a:alphaModFix/>
          </a:blip>
          <a:srcRect b="3175" l="4571" r="4362" t="52775"/>
          <a:stretch/>
        </p:blipFill>
        <p:spPr>
          <a:xfrm>
            <a:off x="4572000" y="1962825"/>
            <a:ext cx="4556075" cy="31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4743600" y="239025"/>
            <a:ext cx="1546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🤔</a:t>
            </a:r>
            <a:endParaRPr sz="10000"/>
          </a:p>
        </p:txBody>
      </p:sp>
      <p:sp>
        <p:nvSpPr>
          <p:cNvPr id="156" name="Google Shape;156;p30"/>
          <p:cNvSpPr txBox="1"/>
          <p:nvPr/>
        </p:nvSpPr>
        <p:spPr>
          <a:xfrm>
            <a:off x="157600" y="4375675"/>
            <a:ext cx="40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Fonte: Curso Clean Code e Clean Architecture - Rodrigo Branas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